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7"/>
  </p:notesMasterIdLst>
  <p:handoutMasterIdLst>
    <p:handoutMasterId r:id="rId28"/>
  </p:handoutMasterIdLst>
  <p:sldIdLst>
    <p:sldId id="279" r:id="rId2"/>
    <p:sldId id="278" r:id="rId3"/>
    <p:sldId id="280" r:id="rId4"/>
    <p:sldId id="256" r:id="rId5"/>
    <p:sldId id="257" r:id="rId6"/>
    <p:sldId id="258" r:id="rId7"/>
    <p:sldId id="260" r:id="rId8"/>
    <p:sldId id="259" r:id="rId9"/>
    <p:sldId id="265" r:id="rId10"/>
    <p:sldId id="267" r:id="rId11"/>
    <p:sldId id="268" r:id="rId12"/>
    <p:sldId id="261" r:id="rId13"/>
    <p:sldId id="262" r:id="rId14"/>
    <p:sldId id="263" r:id="rId15"/>
    <p:sldId id="264" r:id="rId16"/>
    <p:sldId id="266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B00F07C-5F27-97C6-CC8C-58AD30D49A3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99A913-01E9-EBB9-45B9-F4460DA5A7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C75273-A31D-456D-AB8C-03161932DD0A}" type="datetimeFigureOut">
              <a:rPr lang="hr-HR" smtClean="0"/>
              <a:t>22.2.2025.</a:t>
            </a:fld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183FCC-BD94-0413-0121-F92B98C49A9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CFF5C-C703-96C1-DBF8-06094A36775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AFE3F-9F52-4081-85E8-BB6D16D21EF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184734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2603B6-1359-432F-8261-D755A5F9AD88}" type="datetimeFigureOut">
              <a:rPr lang="hr-HR" smtClean="0"/>
              <a:t>22.2.2025.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F4FFCF-515A-428A-AB39-AC3355EF03D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45305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E4F56-7C93-4F2E-B96F-ED089E26C7E7}" type="datetime1">
              <a:rPr lang="hr-HR" smtClean="0"/>
              <a:t>22.2.2025.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‹#›</a:t>
            </a:fld>
            <a:endParaRPr lang="hr-H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032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DD9A6-810F-41C1-98EB-12DE77F0DADA}" type="datetime1">
              <a:rPr lang="hr-HR" smtClean="0"/>
              <a:t>22.2.2025.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67547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0DA69-73B3-47FA-B43D-33480EA4C812}" type="datetime1">
              <a:rPr lang="hr-HR" smtClean="0"/>
              <a:t>22.2.2025.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69149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5BC42-2447-49BB-AE92-A5D4D27787E9}" type="datetime1">
              <a:rPr lang="hr-HR" smtClean="0"/>
              <a:t>22.2.2025.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149773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C6A6F-08EB-4A83-9C64-9EFD6C40F303}" type="datetime1">
              <a:rPr lang="hr-HR" smtClean="0"/>
              <a:t>22.2.2025.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‹#›</a:t>
            </a:fld>
            <a:endParaRPr lang="hr-H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6318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E93BD-A0CA-46E9-963C-2B9C441D406A}" type="datetime1">
              <a:rPr lang="hr-HR" smtClean="0"/>
              <a:t>22.2.2025.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58536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77500-F05F-4D14-A4B4-B6C391C976AD}" type="datetime1">
              <a:rPr lang="hr-HR" smtClean="0"/>
              <a:t>22.2.2025.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23100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6139F-0531-4FAD-B279-900E89A8A8FA}" type="datetime1">
              <a:rPr lang="hr-HR" smtClean="0"/>
              <a:t>22.2.2025.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65307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8994B-D7D9-4936-9116-C675951207D9}" type="datetime1">
              <a:rPr lang="hr-HR" smtClean="0"/>
              <a:t>22.2.2025.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hr-HR"/>
              <a:t>Jakov Biškup | Zimska škola informatike 2025.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5269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685EF4A-C75D-4F2C-B21A-1D2454B4D39E}" type="datetime1">
              <a:rPr lang="hr-HR" smtClean="0"/>
              <a:t>22.2.2025.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hr-HR"/>
              <a:t>Jakov Biškup | Zimska škola informatike 2025.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DFE9651-B648-4CA0-8C93-5A368A9424A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30656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DD119-0BF8-49AE-B072-80D693245DC0}" type="datetime1">
              <a:rPr lang="hr-HR" smtClean="0"/>
              <a:t>22.2.2025.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74161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13AC157-2A48-4B44-B2EE-8BC5D2EA9178}" type="datetime1">
              <a:rPr lang="hr-HR" smtClean="0"/>
              <a:t>22.2.2025.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hr-HR"/>
              <a:t>Jakov Biškup | Zimska škola informatike 2025.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DFE9651-B648-4CA0-8C93-5A368A9424A3}" type="slidenum">
              <a:rPr lang="hr-HR" smtClean="0"/>
              <a:t>‹#›</a:t>
            </a:fld>
            <a:endParaRPr lang="hr-H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385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D7680-AC3A-23E4-5F70-DF15D7BCBB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/>
              <a:t>Uvod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DC67F9-3BC2-48FC-5ECF-36AF1D99CE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E8041C-88C5-F7C0-E293-625054BA0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E2A708-F9D5-0155-FE55-2DFB35D1F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59480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4A603C-1EC5-3480-FBC9-67B1F0173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Shader art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4C511-6F85-1572-72C0-512EB8307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6810" y="6459785"/>
            <a:ext cx="72555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fld id="{9DFE9651-B648-4CA0-8C93-5A368A9424A3}" type="slidenum">
              <a:rPr lang="en-US" smtClean="0"/>
              <a:pPr algn="l" defTabSz="914400"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7" name="Content Placeholder 6" descr="A pattern of white circles and blue lights&#10;&#10;AI-generated content may be incorrect.">
            <a:extLst>
              <a:ext uri="{FF2B5EF4-FFF2-40B4-BE49-F238E27FC236}">
                <a16:creationId xmlns:a16="http://schemas.microsoft.com/office/drawing/2014/main" id="{6D4DF293-1074-1069-7CD8-85D5F99D7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6" b="4596"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77EEF0-6B43-8AFB-62C1-84D2EE278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57135" y="6459785"/>
            <a:ext cx="7149334" cy="365125"/>
          </a:xfrm>
          <a:effectLst>
            <a:outerShdw blurRad="50800" dist="38100" dir="2700000" algn="tl" rotWithShape="0">
              <a:prstClr val="black">
                <a:alpha val="43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Jakov Biškup | Zimska škola informatike 2025.</a:t>
            </a:r>
          </a:p>
        </p:txBody>
      </p:sp>
    </p:spTree>
    <p:extLst>
      <p:ext uri="{BB962C8B-B14F-4D97-AF65-F5344CB8AC3E}">
        <p14:creationId xmlns:p14="http://schemas.microsoft.com/office/powerpoint/2010/main" val="1776197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A blue curtain with light coming out of it&#10;&#10;AI-generated content may be incorrect.">
            <a:extLst>
              <a:ext uri="{FF2B5EF4-FFF2-40B4-BE49-F238E27FC236}">
                <a16:creationId xmlns:a16="http://schemas.microsoft.com/office/drawing/2014/main" id="{ACAB4B32-94E8-5123-9FFF-834323551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" b="5370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76D919A-FC3E-4B4E-BAF0-ED6CFB8DC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181C82-4F34-8AC8-98A9-D13563B32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Proceduralna animacija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66ACBD-1C82-4782-AA7C-05504DD7D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B1999D-87C7-F6E2-199E-092AC6B5A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254A9-A882-B1D4-3EDB-A92176712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9DFE9651-B648-4CA0-8C93-5A368A9424A3}" type="slidenum">
              <a:rPr lang="en-US" smtClean="0"/>
              <a:pPr defTabSz="914400"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814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3A7FD-3153-638C-8C28-D895D6B7F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Proceduralni materijali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3934F9-AF16-7E8A-89A0-42B466D36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5C89DE-967D-7B43-AAD4-E000AE81B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12</a:t>
            </a:fld>
            <a:endParaRPr lang="hr-H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06CF65-3433-D477-1B19-0DB8B8445A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1354"/>
          <a:stretch/>
        </p:blipFill>
        <p:spPr>
          <a:xfrm>
            <a:off x="6086919" y="2438798"/>
            <a:ext cx="5321183" cy="3725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A54604-B21B-D83D-E94B-04359EF1A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898" y="2438798"/>
            <a:ext cx="5178751" cy="372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22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C61365-F4D3-D33A-F2C8-81BC0EBCA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15627614-0421-44C9-BA45-98C62DB30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95CF63B-42D2-437D-AF2A-6C97E4CAD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2D988CC-1BCA-4015-B859-258C2B79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B7540109-CF43-47F9-8FE7-EDA4BD692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1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D4FA15D-C738-4D25-9598-13735B0C5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95359-B4A8-CC06-FA3C-0BDA8619D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cap="all" dirty="0">
                <a:solidFill>
                  <a:srgbClr val="FFFFFF"/>
                </a:solidFill>
              </a:rPr>
              <a:t>postprocessing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9" name="Picture 8" descr="A grass and trees in a forest&#10;&#10;Description automatically generated">
            <a:extLst>
              <a:ext uri="{FF2B5EF4-FFF2-40B4-BE49-F238E27FC236}">
                <a16:creationId xmlns:a16="http://schemas.microsoft.com/office/drawing/2014/main" id="{7E926CDB-16D0-2C7B-6482-00D670C5D4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308" r="39024"/>
          <a:stretch/>
        </p:blipFill>
        <p:spPr>
          <a:xfrm>
            <a:off x="1" y="10"/>
            <a:ext cx="2926400" cy="4748182"/>
          </a:xfrm>
          <a:prstGeom prst="rect">
            <a:avLst/>
          </a:prstGeom>
        </p:spPr>
      </p:pic>
      <p:pic>
        <p:nvPicPr>
          <p:cNvPr id="7" name="Picture 6" descr="A cartoon of a forest&#10;&#10;Description automatically generated">
            <a:extLst>
              <a:ext uri="{FF2B5EF4-FFF2-40B4-BE49-F238E27FC236}">
                <a16:creationId xmlns:a16="http://schemas.microsoft.com/office/drawing/2014/main" id="{C12B4ABB-36EC-BAED-702A-7AE148BFA7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115" r="41271" b="1"/>
          <a:stretch/>
        </p:blipFill>
        <p:spPr>
          <a:xfrm>
            <a:off x="3090013" y="10"/>
            <a:ext cx="2922602" cy="4749229"/>
          </a:xfrm>
          <a:prstGeom prst="rect">
            <a:avLst/>
          </a:prstGeom>
        </p:spPr>
      </p:pic>
      <p:pic>
        <p:nvPicPr>
          <p:cNvPr id="6" name="Picture 5" descr="A grass field with trees in the background&#10;&#10;Description automatically generated">
            <a:extLst>
              <a:ext uri="{FF2B5EF4-FFF2-40B4-BE49-F238E27FC236}">
                <a16:creationId xmlns:a16="http://schemas.microsoft.com/office/drawing/2014/main" id="{8E439D58-2898-A162-1E5A-2F288A4E98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814" r="30521" b="1"/>
          <a:stretch/>
        </p:blipFill>
        <p:spPr>
          <a:xfrm>
            <a:off x="6176227" y="10"/>
            <a:ext cx="2926080" cy="4748140"/>
          </a:xfrm>
          <a:prstGeom prst="rect">
            <a:avLst/>
          </a:prstGeom>
        </p:spPr>
      </p:pic>
      <p:pic>
        <p:nvPicPr>
          <p:cNvPr id="8" name="Picture 7" descr="A video game scene of a forest&#10;&#10;AI-generated content may be incorrect.">
            <a:extLst>
              <a:ext uri="{FF2B5EF4-FFF2-40B4-BE49-F238E27FC236}">
                <a16:creationId xmlns:a16="http://schemas.microsoft.com/office/drawing/2014/main" id="{8E23A9D2-00A9-A721-BB0B-7FCB14044A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2" r="37724" b="1"/>
          <a:stretch/>
        </p:blipFill>
        <p:spPr>
          <a:xfrm>
            <a:off x="9265920" y="10"/>
            <a:ext cx="2926080" cy="4748141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E7252E9-008D-4B3D-9621-A2CCC288D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7A0AF8-EE06-2827-2907-A9D182BA9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96D47C-A508-6A1B-E4B5-2C9909FFB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DFE9651-B648-4CA0-8C93-5A368A9424A3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37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41E676-ADCA-8C3D-AD5A-24496A06E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E268116-E2A7-4F98-8812-192B4975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6C04C7-81B0-4E93-C350-40610C0BE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Fraktali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FEF5FF-0B77-4137-76D0-472B5FCB75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9363" r="-1" b="1173"/>
          <a:stretch/>
        </p:blipFill>
        <p:spPr>
          <a:xfrm>
            <a:off x="635457" y="640080"/>
            <a:ext cx="10916463" cy="360273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3D8893D-DEBE-4F67-901F-166F75E9C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BEFFA83-BC6D-4CD2-A2BA-98AD67423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5696BF-D495-4CAC-AA8A-4EBFF2C32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4A1E3A-4602-B406-A0C8-A6BF5F228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CB46A1-E838-5DCE-EB19-B483A2626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9DFE9651-B648-4CA0-8C93-5A368A9424A3}" type="slidenum">
              <a:rPr lang="en-US" smtClean="0"/>
              <a:pPr defTabSz="914400"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05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5316E2-1361-1002-D6EA-CC4E3408B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4A8FB0-90E1-FAE0-0E9C-5D4BE5117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Path tracing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473FD9-F743-1B84-2A5B-442EF1BDE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6810" y="6459785"/>
            <a:ext cx="72555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fld id="{9DFE9651-B648-4CA0-8C93-5A368A9424A3}" type="slidenum">
              <a:rPr lang="en-US" smtClean="0"/>
              <a:pPr algn="l" defTabSz="914400"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883FD-39DC-9D4C-1364-4B052D7C63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756" r="21125"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EE4CCB-4580-ABFE-C466-AC567A0E8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57135" y="6459785"/>
            <a:ext cx="7149334" cy="365125"/>
          </a:xfrm>
          <a:effectLst>
            <a:outerShdw blurRad="50800" dist="38100" dir="2700000" algn="tl" rotWithShape="0">
              <a:prstClr val="black">
                <a:alpha val="43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Jakov Biškup | Zimska škola informatike 2025.</a:t>
            </a:r>
          </a:p>
        </p:txBody>
      </p:sp>
    </p:spTree>
    <p:extLst>
      <p:ext uri="{BB962C8B-B14F-4D97-AF65-F5344CB8AC3E}">
        <p14:creationId xmlns:p14="http://schemas.microsoft.com/office/powerpoint/2010/main" val="3586927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25CBB-F749-A753-1F9B-90E8FCD39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Objasnimo prvo par stvari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CE9D7-DDE9-281C-8500-EA4B596F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boje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vektori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prostori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matrice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9347B1-B796-AD7C-8993-C248E3F1C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79CEDE-0163-3E31-FAF3-417AAF0DB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16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87859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1A2FA4-545F-885E-265C-093343776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hr-HR" sz="3600" dirty="0">
                <a:solidFill>
                  <a:srgbClr val="FFFFFF"/>
                </a:solidFill>
              </a:rPr>
              <a:t>Boje u grafici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E744A-ECA0-77B2-541E-19B43D841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25" y="2653800"/>
            <a:ext cx="3865954" cy="3335519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hr-HR" sz="2000" b="1" dirty="0">
                <a:solidFill>
                  <a:schemeClr val="bg1"/>
                </a:solidFill>
              </a:rPr>
              <a:t>RGBA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000" dirty="0">
                <a:solidFill>
                  <a:srgbClr val="FFFFFF"/>
                </a:solidFill>
              </a:rPr>
              <a:t>red, </a:t>
            </a:r>
            <a:r>
              <a:rPr lang="hr-HR" sz="2000" dirty="0" err="1">
                <a:solidFill>
                  <a:srgbClr val="FFFFFF"/>
                </a:solidFill>
              </a:rPr>
              <a:t>green</a:t>
            </a:r>
            <a:r>
              <a:rPr lang="hr-HR" sz="2000" dirty="0">
                <a:solidFill>
                  <a:srgbClr val="FFFFFF"/>
                </a:solidFill>
              </a:rPr>
              <a:t>, </a:t>
            </a:r>
            <a:r>
              <a:rPr lang="hr-HR" sz="2000" dirty="0" err="1">
                <a:solidFill>
                  <a:srgbClr val="FFFFFF"/>
                </a:solidFill>
              </a:rPr>
              <a:t>blue</a:t>
            </a:r>
            <a:r>
              <a:rPr lang="hr-HR" sz="2000" dirty="0">
                <a:solidFill>
                  <a:srgbClr val="FFFFFF"/>
                </a:solidFill>
              </a:rPr>
              <a:t>, </a:t>
            </a:r>
            <a:r>
              <a:rPr lang="hr-HR" sz="2000" dirty="0" err="1">
                <a:solidFill>
                  <a:srgbClr val="FFFFFF"/>
                </a:solidFill>
              </a:rPr>
              <a:t>alpha</a:t>
            </a:r>
            <a:endParaRPr lang="hr-HR" sz="2000" b="1" dirty="0">
              <a:solidFill>
                <a:srgbClr val="FFFFFF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000" dirty="0">
                <a:solidFill>
                  <a:srgbClr val="FFFFFF"/>
                </a:solidFill>
              </a:rPr>
              <a:t>realni brojevi u rasponu [0, 1]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000" b="1" dirty="0" err="1">
                <a:solidFill>
                  <a:srgbClr val="FFFFFF"/>
                </a:solidFill>
              </a:rPr>
              <a:t>alpha</a:t>
            </a:r>
            <a:r>
              <a:rPr lang="hr-HR" sz="2000" dirty="0">
                <a:solidFill>
                  <a:srgbClr val="FFFFFF"/>
                </a:solidFill>
              </a:rPr>
              <a:t> kanal predstavlja prozirnost, najčešće ga ignoriramo</a:t>
            </a:r>
          </a:p>
          <a:p>
            <a:pPr lvl="1">
              <a:buFont typeface="Arial" panose="020B0604020202020204" pitchFamily="34" charset="0"/>
              <a:buChar char="•"/>
            </a:pPr>
            <a:endParaRPr lang="hr-HR" sz="1500" dirty="0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pic>
        <p:nvPicPr>
          <p:cNvPr id="7" name="Picture 6" descr="A diagram of different colors&#10;&#10;AI-generated content may be incorrect.">
            <a:extLst>
              <a:ext uri="{FF2B5EF4-FFF2-40B4-BE49-F238E27FC236}">
                <a16:creationId xmlns:a16="http://schemas.microsoft.com/office/drawing/2014/main" id="{0048E425-92C2-9A52-804E-A6071464C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87" t="15972" b="22083"/>
          <a:stretch/>
        </p:blipFill>
        <p:spPr>
          <a:xfrm>
            <a:off x="4742017" y="1587438"/>
            <a:ext cx="6798082" cy="368312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8DC05A-23B8-C42A-A526-A0ACB739C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9175" y="6459785"/>
            <a:ext cx="3757243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98780D-674E-DABF-E80F-35A8CBA35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DFE9651-B648-4CA0-8C93-5A368A9424A3}" type="slidenum">
              <a:rPr lang="hr-HR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17</a:t>
            </a:fld>
            <a:endParaRPr lang="hr-HR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761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342C7-62F7-4266-4F60-8D861EB49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Vektori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5EB07-B88E-D224-67EB-1A1363B19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nisu nužno strelice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r-HR" sz="2000" dirty="0"/>
              <a:t>koordinate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r-HR" sz="2000" dirty="0"/>
              <a:t>smjer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r-HR" sz="2000" dirty="0"/>
              <a:t>boja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r-HR" sz="2000" dirty="0"/>
              <a:t>…</a:t>
            </a:r>
          </a:p>
          <a:p>
            <a:pPr lvl="1">
              <a:buFont typeface="Arial" panose="020B0604020202020204" pitchFamily="34" charset="0"/>
              <a:buChar char="•"/>
            </a:pPr>
            <a:endParaRPr lang="hr-HR" sz="2400" dirty="0"/>
          </a:p>
          <a:p>
            <a:pPr lvl="1">
              <a:buFont typeface="Arial" panose="020B0604020202020204" pitchFamily="34" charset="0"/>
              <a:buChar char="•"/>
            </a:pPr>
            <a:endParaRPr lang="hr-HR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CE5BB8-B315-3AC3-F647-5F0957BEF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AFA5DA-0E05-E390-71FB-0509E3AA7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18</a:t>
            </a:fld>
            <a:endParaRPr lang="hr-H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03CB8D-29FB-694A-D689-C64FF6A00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917" y="1845734"/>
            <a:ext cx="4349763" cy="422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60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7BED9-E902-AFD6-F1FD-01E805D97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Prostori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035B7-C77B-6566-D318-C9DACC90D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postoje različiti prostori u kojima se vektor može </a:t>
            </a:r>
            <a:r>
              <a:rPr lang="en-US" sz="2400" dirty="0"/>
              <a:t>“</a:t>
            </a:r>
            <a:r>
              <a:rPr lang="en-US" sz="2400" dirty="0" err="1"/>
              <a:t>nalaziti</a:t>
            </a:r>
            <a:r>
              <a:rPr lang="en-US" sz="2400" dirty="0"/>
              <a:t>”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err="1"/>
              <a:t>koordinatni</a:t>
            </a:r>
            <a:r>
              <a:rPr lang="en-US" sz="2400" dirty="0"/>
              <a:t> </a:t>
            </a:r>
            <a:r>
              <a:rPr lang="en-US" sz="2400" dirty="0" err="1"/>
              <a:t>sustav</a:t>
            </a:r>
            <a:r>
              <a:rPr lang="en-US" sz="2400" dirty="0"/>
              <a:t> u </a:t>
            </a:r>
            <a:r>
              <a:rPr lang="en-US" sz="2400" dirty="0" err="1"/>
              <a:t>odnosu</a:t>
            </a:r>
            <a:r>
              <a:rPr lang="en-US" sz="2400" dirty="0"/>
              <a:t> </a:t>
            </a:r>
            <a:r>
              <a:rPr lang="en-US" sz="2400" dirty="0" err="1"/>
              <a:t>na</a:t>
            </a:r>
            <a:r>
              <a:rPr lang="en-US" sz="2400" dirty="0"/>
              <a:t> ne</a:t>
            </a:r>
            <a:r>
              <a:rPr lang="hr-HR" sz="2400" dirty="0"/>
              <a:t>što</a:t>
            </a:r>
          </a:p>
          <a:p>
            <a:pPr lvl="1">
              <a:buFont typeface="Arial" panose="020B0604020202020204" pitchFamily="34" charset="0"/>
              <a:buChar char="•"/>
            </a:pPr>
            <a:endParaRPr lang="hr-HR" sz="2400" dirty="0"/>
          </a:p>
          <a:p>
            <a:pPr marL="544068" lvl="1" indent="-342900">
              <a:buFont typeface="+mj-lt"/>
              <a:buAutoNum type="arabicPeriod"/>
            </a:pPr>
            <a:r>
              <a:rPr lang="hr-HR" sz="2400" dirty="0" err="1"/>
              <a:t>Object</a:t>
            </a:r>
            <a:r>
              <a:rPr lang="hr-HR" sz="2400" dirty="0"/>
              <a:t>/Model </a:t>
            </a:r>
            <a:r>
              <a:rPr lang="hr-HR" sz="2400" dirty="0" err="1"/>
              <a:t>space</a:t>
            </a:r>
            <a:endParaRPr lang="hr-HR" sz="2400" dirty="0"/>
          </a:p>
          <a:p>
            <a:pPr marL="544068" lvl="1" indent="-342900">
              <a:buFont typeface="+mj-lt"/>
              <a:buAutoNum type="arabicPeriod"/>
            </a:pPr>
            <a:r>
              <a:rPr lang="hr-HR" sz="2400" dirty="0"/>
              <a:t>World </a:t>
            </a:r>
            <a:r>
              <a:rPr lang="hr-HR" sz="2400" dirty="0" err="1"/>
              <a:t>space</a:t>
            </a:r>
            <a:endParaRPr lang="hr-HR" sz="2400" dirty="0"/>
          </a:p>
          <a:p>
            <a:pPr marL="544068" lvl="1" indent="-342900">
              <a:buFont typeface="+mj-lt"/>
              <a:buAutoNum type="arabicPeriod"/>
            </a:pPr>
            <a:r>
              <a:rPr lang="hr-HR" sz="2400" dirty="0" err="1"/>
              <a:t>Camera</a:t>
            </a:r>
            <a:r>
              <a:rPr lang="hr-HR" sz="2400" dirty="0"/>
              <a:t>/</a:t>
            </a:r>
            <a:r>
              <a:rPr lang="hr-HR" sz="2400" dirty="0" err="1"/>
              <a:t>View</a:t>
            </a:r>
            <a:r>
              <a:rPr lang="hr-HR" sz="2400" dirty="0"/>
              <a:t> </a:t>
            </a:r>
            <a:r>
              <a:rPr lang="hr-HR" sz="2400" dirty="0" err="1"/>
              <a:t>space</a:t>
            </a:r>
            <a:endParaRPr lang="hr-HR" sz="2400" dirty="0"/>
          </a:p>
          <a:p>
            <a:pPr marL="544068" lvl="1" indent="-342900">
              <a:buFont typeface="+mj-lt"/>
              <a:buAutoNum type="arabicPeriod"/>
            </a:pPr>
            <a:r>
              <a:rPr lang="hr-HR" sz="2400" dirty="0" err="1"/>
              <a:t>Clip</a:t>
            </a:r>
            <a:r>
              <a:rPr lang="hr-HR" sz="2400" dirty="0"/>
              <a:t> </a:t>
            </a:r>
            <a:r>
              <a:rPr lang="hr-HR" sz="2400" dirty="0" err="1"/>
              <a:t>space</a:t>
            </a:r>
            <a:endParaRPr lang="hr-HR" sz="2400" dirty="0"/>
          </a:p>
          <a:p>
            <a:pPr marL="544068" lvl="1" indent="-342900">
              <a:buFont typeface="+mj-lt"/>
              <a:buAutoNum type="arabicPeriod"/>
            </a:pPr>
            <a:r>
              <a:rPr lang="hr-HR" sz="2400" dirty="0"/>
              <a:t>Screen </a:t>
            </a:r>
            <a:r>
              <a:rPr lang="hr-HR" sz="2400" dirty="0" err="1"/>
              <a:t>space</a:t>
            </a:r>
            <a:endParaRPr lang="hr-HR" sz="2400" dirty="0"/>
          </a:p>
          <a:p>
            <a:pPr lvl="1">
              <a:buFont typeface="Arial" panose="020B0604020202020204" pitchFamily="34" charset="0"/>
              <a:buChar char="•"/>
            </a:pPr>
            <a:endParaRPr lang="hr-H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9E8E17-9217-F1EC-F533-AE3438ACC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29D75D-4720-C5DD-17FB-A1D1F456B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19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22016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7653-D2E5-8A20-272F-A8B9FFDA6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hr-HR" dirty="0"/>
              <a:t>Tko sam ja?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8CAE-71AD-BD35-39D0-350E74115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hr-HR" dirty="0"/>
              <a:t>zovem se Jakov Biškup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dirty="0"/>
              <a:t>student sam na prvoj godini na FER-u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dirty="0"/>
              <a:t>game developmentom u </a:t>
            </a:r>
            <a:r>
              <a:rPr lang="hr-HR" dirty="0" err="1"/>
              <a:t>Unityju</a:t>
            </a:r>
            <a:r>
              <a:rPr lang="hr-HR" dirty="0"/>
              <a:t> se bavim od 7. razreda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i="1" dirty="0" err="1"/>
              <a:t>shaderima</a:t>
            </a:r>
            <a:r>
              <a:rPr lang="hr-HR" dirty="0"/>
              <a:t> se bavim posljednjih nekoliko godina</a:t>
            </a:r>
          </a:p>
        </p:txBody>
      </p:sp>
      <p:pic>
        <p:nvPicPr>
          <p:cNvPr id="7" name="Picture 6" descr="A person with long hair wearing a blue shirt&#10;&#10;AI-generated content may be incorrect.">
            <a:extLst>
              <a:ext uri="{FF2B5EF4-FFF2-40B4-BE49-F238E27FC236}">
                <a16:creationId xmlns:a16="http://schemas.microsoft.com/office/drawing/2014/main" id="{170ED4DE-F41A-05BF-2C5E-A63CC1974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95" y="1916318"/>
            <a:ext cx="2603259" cy="347101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B2DE5C-A683-A8F4-FA60-AF5D18F91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1A0F8-6442-CBBF-75D4-665AA5B45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DFE9651-B648-4CA0-8C93-5A368A9424A3}" type="slidenum">
              <a:rPr lang="hr-HR" smtClean="0"/>
              <a:pPr>
                <a:spcAft>
                  <a:spcPts val="600"/>
                </a:spcAft>
              </a:pPr>
              <a:t>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24257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F5A1-DFB1-4038-0940-8736F727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Object</a:t>
            </a:r>
            <a:r>
              <a:rPr lang="hr-HR" dirty="0"/>
              <a:t>/Model </a:t>
            </a:r>
            <a:r>
              <a:rPr lang="hr-HR" dirty="0" err="1"/>
              <a:t>space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E4056-676D-777C-CC1E-C23D64316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12995" cy="4023360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prostor u odnosu na pojedini objekt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639F34-3705-0D47-BEDD-05181E45F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016403-CFB3-81D8-34C6-29CF8B263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20</a:t>
            </a:fld>
            <a:endParaRPr lang="hr-H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002407-E2AF-7DC6-77BA-B20B58522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99120"/>
            <a:ext cx="5372100" cy="445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94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162A5-DC9B-1902-AB40-1918C3010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FBEB5-FB0F-2744-838E-9479154B5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World </a:t>
            </a:r>
            <a:r>
              <a:rPr lang="hr-HR" dirty="0" err="1"/>
              <a:t>space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A40DC-BF3A-0CAD-83F9-6D3EE9541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12995" cy="4023360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globalni koordinatni sustav u kojem postavljamo pozicije objekata u prostoru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00677-0D57-4CA5-9FDD-D9EFE68FF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81BDB6-E4DD-C2B8-431E-2E8E077E2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21</a:t>
            </a:fld>
            <a:endParaRPr lang="hr-H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84A5BB-2701-CEBF-44F3-BB3276C66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2678" y="1799120"/>
            <a:ext cx="5238744" cy="445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17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03EDA-E9B0-D2E5-022B-BE6031D6C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6F5DB-B8F2-31DB-7398-4370DF672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Camera</a:t>
            </a:r>
            <a:r>
              <a:rPr lang="hr-HR" dirty="0"/>
              <a:t>/</a:t>
            </a:r>
            <a:r>
              <a:rPr lang="hr-HR" dirty="0" err="1"/>
              <a:t>View</a:t>
            </a:r>
            <a:r>
              <a:rPr lang="hr-HR" dirty="0"/>
              <a:t> </a:t>
            </a:r>
            <a:r>
              <a:rPr lang="hr-HR" dirty="0" err="1"/>
              <a:t>space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E1AD-970F-1713-44E9-72EE96491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12995" cy="4023360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prostor u odnosu na kameru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6BD87-357A-8B53-51C0-B398EC4C2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D586D4-A5FD-F1F9-7BAE-5C9655899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22</a:t>
            </a:fld>
            <a:endParaRPr lang="hr-H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EA2E01-903C-FE2E-ADEB-B01BB8287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2678" y="1889257"/>
            <a:ext cx="5238744" cy="427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71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117D9-6B62-FFA0-2D92-DE47C3389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2D18D-8540-9858-EAD7-8F00A470E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Clip</a:t>
            </a:r>
            <a:r>
              <a:rPr lang="hr-HR" dirty="0"/>
              <a:t> </a:t>
            </a:r>
            <a:r>
              <a:rPr lang="hr-HR" dirty="0" err="1"/>
              <a:t>space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031E4-D463-143A-546E-38BF56725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12995" cy="4023360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prostor u odnosu na kameru ali s primijenjenom perspektivom (objekti koji su dalje od kamere su veći)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područje koje kamera vidi je sada kocka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r-HR" sz="2000" dirty="0"/>
              <a:t>zove se </a:t>
            </a:r>
            <a:r>
              <a:rPr lang="hr-HR" sz="2000" dirty="0" err="1"/>
              <a:t>Clip</a:t>
            </a:r>
            <a:r>
              <a:rPr lang="hr-HR" sz="2000" dirty="0"/>
              <a:t> </a:t>
            </a:r>
            <a:r>
              <a:rPr lang="hr-HR" sz="2000" dirty="0" err="1"/>
              <a:t>space</a:t>
            </a:r>
            <a:r>
              <a:rPr lang="hr-HR" sz="2000" dirty="0"/>
              <a:t> jer se u ovom prostoru odlučuje koji se dijelovi scene neće nacrtati (</a:t>
            </a:r>
            <a:r>
              <a:rPr lang="hr-HR" sz="2000" i="1" dirty="0" err="1"/>
              <a:t>clip</a:t>
            </a:r>
            <a:r>
              <a:rPr lang="hr-HR" sz="2000" dirty="0"/>
              <a:t> = izrezati, izostaviti)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949373-C083-9CB6-3EC6-E089B1530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3404D-AEB2-F0B6-736B-FF40C07A1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23</a:t>
            </a:fld>
            <a:endParaRPr lang="hr-H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54938B-F29D-0A71-E091-449CB8118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2678" y="1997578"/>
            <a:ext cx="5238744" cy="406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901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73590-2A5B-8EA0-D949-24C188F1F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AD9DC-DBFC-1D2D-5892-60255154D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Screen </a:t>
            </a:r>
            <a:r>
              <a:rPr lang="hr-HR" dirty="0" err="1"/>
              <a:t>space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78592-EED1-6A69-C5E2-E2CAED789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12995" cy="4023360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dvodimenzionalni prostor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koordinate piksela na ekranu</a:t>
            </a:r>
            <a:endParaRPr lang="hr-HR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C841BB-CB3A-AA84-C94E-28B9DF77A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2A5AF3-1073-AF7D-AAB3-16916AC0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24</a:t>
            </a:fld>
            <a:endParaRPr lang="hr-H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07894-3D4F-7B78-2290-9A7145167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2678" y="2569793"/>
            <a:ext cx="5238744" cy="29155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590911-DF1F-460A-326A-F4A7055F37AC}"/>
              </a:ext>
            </a:extLst>
          </p:cNvPr>
          <p:cNvSpPr txBox="1"/>
          <p:nvPr/>
        </p:nvSpPr>
        <p:spPr>
          <a:xfrm>
            <a:off x="5634861" y="5398436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(0,0)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BA55C24-4766-E25F-D57F-144BF61E2788}"/>
              </a:ext>
            </a:extLst>
          </p:cNvPr>
          <p:cNvCxnSpPr>
            <a:cxnSpLocks/>
          </p:cNvCxnSpPr>
          <p:nvPr/>
        </p:nvCxnSpPr>
        <p:spPr>
          <a:xfrm>
            <a:off x="6162678" y="5474728"/>
            <a:ext cx="523874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8C2A22-7B2B-BE33-D326-735824BC7F79}"/>
              </a:ext>
            </a:extLst>
          </p:cNvPr>
          <p:cNvCxnSpPr/>
          <p:nvPr/>
        </p:nvCxnSpPr>
        <p:spPr>
          <a:xfrm flipV="1">
            <a:off x="6162678" y="2569793"/>
            <a:ext cx="0" cy="2904935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844A46F-D5EB-2E13-7E0A-C4420BF194E4}"/>
              </a:ext>
            </a:extLst>
          </p:cNvPr>
          <p:cNvSpPr txBox="1"/>
          <p:nvPr/>
        </p:nvSpPr>
        <p:spPr>
          <a:xfrm>
            <a:off x="11330811" y="228741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(1,1)</a:t>
            </a:r>
          </a:p>
        </p:txBody>
      </p:sp>
    </p:spTree>
    <p:extLst>
      <p:ext uri="{BB962C8B-B14F-4D97-AF65-F5344CB8AC3E}">
        <p14:creationId xmlns:p14="http://schemas.microsoft.com/office/powerpoint/2010/main" val="1850458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3F0D5-FAA5-CB46-9B99-071C2EED6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Matrice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3D848-E296-8DE5-9FA9-53C8BA6C9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koristimo ih za prijelaz između prostora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r-HR" sz="2000" dirty="0"/>
              <a:t>ako pomnožimo vektor određenom matricom izračunati ćemo njegovu poziciju u nekom drugom prostoru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r-HR" sz="2000" dirty="0"/>
              <a:t>ne moramo znati zašto, </a:t>
            </a:r>
            <a:r>
              <a:rPr lang="hr-HR" sz="2000" dirty="0" err="1"/>
              <a:t>Unity</a:t>
            </a:r>
            <a:r>
              <a:rPr lang="hr-HR" sz="2000" dirty="0"/>
              <a:t> ih računa za nas</a:t>
            </a:r>
            <a:endParaRPr lang="hr-HR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E02AA9-50E4-B256-DBC8-0DDCA2DB7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8CC0A7-2DEB-53EB-EDBB-75C7B499E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25</a:t>
            </a:fld>
            <a:endParaRPr lang="hr-H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25EAF8-7714-C079-4AB2-004A9D693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150" y="2885297"/>
            <a:ext cx="5449858" cy="298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465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D25FC-391F-3C20-C2F2-74FE4BA30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Materijali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DA042-6B1C-C803-E5DB-820260775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B2923B-DBC4-2F03-E1F5-A3039BC08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4B6055-3EA2-1D64-3ABA-7A26DC80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34455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53109-67DB-A86B-BD12-95D2EDC2BD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 err="1"/>
              <a:t>Shaderi</a:t>
            </a:r>
            <a:endParaRPr lang="hr-H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7E4333-B0CE-7E6F-5A79-F8D7A04368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r-HR" dirty="0"/>
              <a:t>Jakov Biškup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A9D58-19CE-0737-CEBB-F747D2FB2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273B55-7B2A-86DD-B2E0-3F38C43BD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43443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9F121-271D-C1DC-68D6-E5BF118C9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Što je to </a:t>
            </a:r>
            <a:r>
              <a:rPr lang="hr-HR" dirty="0" err="1"/>
              <a:t>shader</a:t>
            </a:r>
            <a:r>
              <a:rPr lang="hr-H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2E609-517A-F035-331C-56EA67CDB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hr-HR" sz="2800" dirty="0"/>
              <a:t>bilo koji program koji se pokreće na </a:t>
            </a:r>
            <a:r>
              <a:rPr lang="hr-HR" sz="2800" b="1" dirty="0"/>
              <a:t>grafičkoj kartici (GPU)</a:t>
            </a:r>
            <a:endParaRPr lang="en-US" sz="28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b="1" dirty="0"/>
              <a:t>shade</a:t>
            </a:r>
            <a:r>
              <a:rPr lang="en-US" sz="2800" dirty="0"/>
              <a:t> = </a:t>
            </a:r>
            <a:r>
              <a:rPr lang="en-US" sz="2800" dirty="0" err="1"/>
              <a:t>sjen</a:t>
            </a:r>
            <a:r>
              <a:rPr lang="hr-HR" sz="2800" dirty="0" err="1"/>
              <a:t>čati</a:t>
            </a:r>
            <a:r>
              <a:rPr lang="hr-HR" sz="2800" dirty="0"/>
              <a:t> (isprva se koriste uglavnom za grafiku, ali danas imaju brojne primjene)</a:t>
            </a:r>
            <a:endParaRPr lang="hr-HR" sz="28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AFBD1B-6AAC-6AA1-C41F-8282A71B3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BF9EA3-044C-39E8-CF91-4BFD80195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69451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54DA2-B300-02CB-337B-816EA8A7E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CPU vs GPU</a:t>
            </a:r>
            <a:r>
              <a:rPr lang="en-US" dirty="0"/>
              <a:t>;</a:t>
            </a:r>
            <a:r>
              <a:rPr lang="hr-HR" dirty="0"/>
              <a:t> koja je razlika</a:t>
            </a:r>
            <a:r>
              <a:rPr lang="en-US" dirty="0"/>
              <a:t>?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9B65E-429C-2A72-1C44-727F658997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hr-HR" sz="2800" dirty="0"/>
              <a:t>CPU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vrlo dobar u grananju, petljama i kompleksnim sustavima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malo (npr. 8) vrlo jakih jezgri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64EA6D-661D-A1EB-501C-ECE3A2CF03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hr-HR" sz="2800" dirty="0"/>
              <a:t>GPU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vrlo dobar u jako </a:t>
            </a:r>
            <a:r>
              <a:rPr lang="hr-HR" sz="2400" b="1" dirty="0" err="1"/>
              <a:t>paraleliziranim</a:t>
            </a:r>
            <a:r>
              <a:rPr lang="hr-HR" sz="2400" dirty="0"/>
              <a:t> zadatcima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posebno optimiziran za </a:t>
            </a:r>
            <a:r>
              <a:rPr lang="hr-HR" sz="2400" b="1" dirty="0"/>
              <a:t>grafiku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jako puno (i po nekoliko tisuća) slabijih jezgri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nema komunikacije između </a:t>
            </a:r>
            <a:r>
              <a:rPr lang="hr-HR" sz="2400" dirty="0" err="1"/>
              <a:t>threadova</a:t>
            </a:r>
            <a:endParaRPr lang="hr-HR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2783D-8764-8704-37BD-4AD65F6FF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43381-481A-1776-2F6F-29DAA0809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6</a:t>
            </a:fld>
            <a:endParaRPr lang="hr-HR"/>
          </a:p>
        </p:txBody>
      </p:sp>
      <p:pic>
        <p:nvPicPr>
          <p:cNvPr id="1026" name="Picture 2" descr="Cornell Virtual Workshop &gt; Understanding GPU Architecture &gt; GPU  Characteristics &gt; Design: GPU vs. CPU">
            <a:extLst>
              <a:ext uri="{FF2B5EF4-FFF2-40B4-BE49-F238E27FC236}">
                <a16:creationId xmlns:a16="http://schemas.microsoft.com/office/drawing/2014/main" id="{4237FCC3-9435-E334-5A21-A84DF6563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81" y="3546550"/>
            <a:ext cx="5358581" cy="2617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358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37971-AED5-EEC9-0653-6CB70BE57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Prednosti i mane pisanja </a:t>
            </a:r>
            <a:r>
              <a:rPr lang="hr-HR" b="1" dirty="0"/>
              <a:t>svojih</a:t>
            </a:r>
            <a:r>
              <a:rPr lang="hr-HR" dirty="0"/>
              <a:t> </a:t>
            </a:r>
            <a:r>
              <a:rPr lang="hr-HR" dirty="0" err="1"/>
              <a:t>shadera</a:t>
            </a:r>
            <a:endParaRPr lang="hr-H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D0A832-3242-B1A5-D637-637EE41BEC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Prednosti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C10C2A-C753-1BED-EA91-22A73D8DD7F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veća kontrola nad izgledom video igre/…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mogućnost izračunavanja ili prikazivanja vrlo kompleksnih stvari bez velike štete na performanse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hr-HR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FF7E01-D61F-8937-01AF-40D9E52C5B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r-HR" dirty="0"/>
              <a:t>mane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B456FB-9FB3-AA7E-8C48-05721568EB3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manjak dokumentacije i izvora na internetu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za neke namijene nisu primjenjivi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ponekad zahtijevaju dobro poznavanje funkcioniranja hardvera ili operacijskog sustava na niskoj razini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8FDE6E3-170E-14F7-AD70-9C64FAD24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D079809-7B02-7A11-C211-8E3204B8D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8210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48C68-85CE-6FA4-C777-A8462E9A3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Za što se sve </a:t>
            </a:r>
            <a:r>
              <a:rPr lang="hr-HR" dirty="0" err="1"/>
              <a:t>shaderi</a:t>
            </a:r>
            <a:r>
              <a:rPr lang="hr-HR" dirty="0"/>
              <a:t> koriste?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07783-0DB4-90AB-B7A2-FC4A88DAE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hr-HR" sz="2800" dirty="0"/>
              <a:t>sve vrste grafičkih sučelja (npr. Windows)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800" dirty="0"/>
              <a:t>video igre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800" dirty="0"/>
              <a:t>alati za 3D modeliranje i renderiranje (npr. Blender)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800" dirty="0"/>
              <a:t>vektorska grafika (npr. Adobe Ilustrator)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800" dirty="0" err="1"/>
              <a:t>photo</a:t>
            </a:r>
            <a:r>
              <a:rPr lang="hr-HR" sz="2800" dirty="0"/>
              <a:t> </a:t>
            </a:r>
            <a:r>
              <a:rPr lang="hr-HR" sz="2800" dirty="0" err="1"/>
              <a:t>editing</a:t>
            </a:r>
            <a:r>
              <a:rPr lang="hr-HR" sz="2800" dirty="0"/>
              <a:t> (npr. </a:t>
            </a:r>
            <a:r>
              <a:rPr lang="hr-HR" sz="2800" dirty="0" err="1"/>
              <a:t>Photoshop</a:t>
            </a:r>
            <a:r>
              <a:rPr lang="hr-HR" sz="2800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800" dirty="0"/>
              <a:t>simulacije vode, vatre, dima, eksplozija… (npr. </a:t>
            </a:r>
            <a:r>
              <a:rPr lang="hr-HR" sz="2800" dirty="0" err="1"/>
              <a:t>Houdini</a:t>
            </a:r>
            <a:r>
              <a:rPr lang="hr-HR" sz="2800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800" dirty="0"/>
              <a:t>strojno učenje (npr. </a:t>
            </a:r>
            <a:r>
              <a:rPr lang="hr-HR" sz="2800" dirty="0" err="1"/>
              <a:t>ChatGPT</a:t>
            </a:r>
            <a:r>
              <a:rPr lang="hr-HR" sz="2800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800" dirty="0"/>
              <a:t>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8B2496-C7D8-B1C7-1AD2-A359E2B0A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7F4C98-F87D-4E00-284A-22EE1E244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05303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C492FC-6B9D-80D9-0228-75950F4A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Za </a:t>
            </a:r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što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ćemo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ih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mi </a:t>
            </a:r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koristiti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1E22AE-AA39-4563-DC04-9796CF62A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82BAF9-E50B-2033-CCC4-81FF20300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DFE9651-B648-4CA0-8C93-5A368A9424A3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33668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305</TotalTime>
  <Words>684</Words>
  <Application>Microsoft Office PowerPoint</Application>
  <PresentationFormat>Widescreen</PresentationFormat>
  <Paragraphs>139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Aptos</vt:lpstr>
      <vt:lpstr>Arial</vt:lpstr>
      <vt:lpstr>Calibri</vt:lpstr>
      <vt:lpstr>Calibri Light</vt:lpstr>
      <vt:lpstr>Retrospect</vt:lpstr>
      <vt:lpstr>Uvod</vt:lpstr>
      <vt:lpstr>Tko sam ja?</vt:lpstr>
      <vt:lpstr>Materijali</vt:lpstr>
      <vt:lpstr>Shaderi</vt:lpstr>
      <vt:lpstr>Što je to shader?</vt:lpstr>
      <vt:lpstr>CPU vs GPU; koja je razlika?</vt:lpstr>
      <vt:lpstr>Prednosti i mane pisanja svojih shadera</vt:lpstr>
      <vt:lpstr>Za što se sve shaderi koriste?</vt:lpstr>
      <vt:lpstr>Za što ćemo ih mi koristiti?</vt:lpstr>
      <vt:lpstr>Shader art</vt:lpstr>
      <vt:lpstr>Proceduralna animacija</vt:lpstr>
      <vt:lpstr>Proceduralni materijali</vt:lpstr>
      <vt:lpstr>postprocessing</vt:lpstr>
      <vt:lpstr>Fraktali</vt:lpstr>
      <vt:lpstr>Path tracing</vt:lpstr>
      <vt:lpstr>Objasnimo prvo par stvari</vt:lpstr>
      <vt:lpstr>Boje u grafici</vt:lpstr>
      <vt:lpstr>Vektori</vt:lpstr>
      <vt:lpstr>Prostori</vt:lpstr>
      <vt:lpstr>Object/Model space</vt:lpstr>
      <vt:lpstr>World space</vt:lpstr>
      <vt:lpstr>Camera/View space</vt:lpstr>
      <vt:lpstr>Clip space</vt:lpstr>
      <vt:lpstr>Screen space</vt:lpstr>
      <vt:lpstr>Matrice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Jakov Biškup</dc:creator>
  <cp:lastModifiedBy>Jakov Biškup</cp:lastModifiedBy>
  <cp:revision>70</cp:revision>
  <dcterms:created xsi:type="dcterms:W3CDTF">2025-02-17T09:21:26Z</dcterms:created>
  <dcterms:modified xsi:type="dcterms:W3CDTF">2025-02-22T14:17:00Z</dcterms:modified>
</cp:coreProperties>
</file>